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468" r:id="rId2"/>
    <p:sldId id="533" r:id="rId3"/>
    <p:sldId id="574" r:id="rId4"/>
    <p:sldId id="575" r:id="rId5"/>
    <p:sldId id="576" r:id="rId6"/>
    <p:sldId id="577" r:id="rId7"/>
    <p:sldId id="578" r:id="rId8"/>
    <p:sldId id="579" r:id="rId9"/>
    <p:sldId id="580" r:id="rId10"/>
    <p:sldId id="581" r:id="rId11"/>
    <p:sldId id="543" r:id="rId12"/>
    <p:sldId id="264" r:id="rId13"/>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NIEL DAVID BENAVIDES SANCHEZ" initials="DDBS" lastIdx="1" clrIdx="0">
    <p:extLst>
      <p:ext uri="{19B8F6BF-5375-455C-9EA6-DF929625EA0E}">
        <p15:presenceInfo xmlns:p15="http://schemas.microsoft.com/office/powerpoint/2012/main" userId="DANIEL DAVID BENAVIDES SANCHEZ"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FFFFFF"/>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A0472C-E42D-409B-8C27-DB2E802EEC81}" v="33" dt="2022-10-19T17:09:15.352"/>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04"/>
    <p:restoredTop sz="86369"/>
  </p:normalViewPr>
  <p:slideViewPr>
    <p:cSldViewPr snapToGrid="0">
      <p:cViewPr varScale="1">
        <p:scale>
          <a:sx n="63" d="100"/>
          <a:sy n="63" d="100"/>
        </p:scale>
        <p:origin x="912" y="6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27/10/2023</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6.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27/10/2023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5</a:t>
            </a:fld>
            <a:endParaRPr lang="es-CO"/>
          </a:p>
        </p:txBody>
      </p:sp>
    </p:spTree>
    <p:extLst>
      <p:ext uri="{BB962C8B-B14F-4D97-AF65-F5344CB8AC3E}">
        <p14:creationId xmlns:p14="http://schemas.microsoft.com/office/powerpoint/2010/main" val="4230161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2567170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7</a:t>
            </a:fld>
            <a:endParaRPr lang="es-CO"/>
          </a:p>
        </p:txBody>
      </p:sp>
    </p:spTree>
    <p:extLst>
      <p:ext uri="{BB962C8B-B14F-4D97-AF65-F5344CB8AC3E}">
        <p14:creationId xmlns:p14="http://schemas.microsoft.com/office/powerpoint/2010/main" val="2168912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8</a:t>
            </a:fld>
            <a:endParaRPr lang="es-CO"/>
          </a:p>
        </p:txBody>
      </p:sp>
    </p:spTree>
    <p:extLst>
      <p:ext uri="{BB962C8B-B14F-4D97-AF65-F5344CB8AC3E}">
        <p14:creationId xmlns:p14="http://schemas.microsoft.com/office/powerpoint/2010/main" val="139140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9</a:t>
            </a:fld>
            <a:endParaRPr lang="es-CO"/>
          </a:p>
        </p:txBody>
      </p:sp>
    </p:spTree>
    <p:extLst>
      <p:ext uri="{BB962C8B-B14F-4D97-AF65-F5344CB8AC3E}">
        <p14:creationId xmlns:p14="http://schemas.microsoft.com/office/powerpoint/2010/main" val="15693624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426947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27/10/2023</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27/10/2023</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3" r:id="rId12"/>
    <p:sldLayoutId id="2147483675"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4.png"/><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923330"/>
          </a:xfrm>
          <a:prstGeom prst="rect">
            <a:avLst/>
          </a:prstGeom>
          <a:noFill/>
        </p:spPr>
        <p:txBody>
          <a:bodyPr wrap="square" rtlCol="0">
            <a:spAutoFit/>
          </a:bodyPr>
          <a:lstStyle/>
          <a:p>
            <a:pPr algn="ctr"/>
            <a:r>
              <a:rPr lang="en-001" sz="5400" b="1" dirty="0" smtClean="0">
                <a:solidFill>
                  <a:schemeClr val="tx1">
                    <a:lumMod val="75000"/>
                    <a:lumOff val="25000"/>
                  </a:schemeClr>
                </a:solidFill>
                <a:latin typeface="Work Sans" pitchFamily="2" charset="77"/>
              </a:rPr>
              <a:t>StatefullWidgets</a:t>
            </a:r>
            <a:endParaRPr lang="es-ES" sz="4000" b="1" dirty="0">
              <a:solidFill>
                <a:schemeClr val="tx1">
                  <a:lumMod val="75000"/>
                  <a:lumOff val="25000"/>
                </a:schemeClr>
              </a:solidFill>
              <a:latin typeface="Work Sans" pitchFamily="2" charset="77"/>
            </a:endParaRPr>
          </a:p>
        </p:txBody>
      </p:sp>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n-001" dirty="0" smtClean="0">
                <a:solidFill>
                  <a:schemeClr val="bg1"/>
                </a:solidFill>
                <a:latin typeface="Work Sans Medium" pitchFamily="2" charset="77"/>
              </a:rPr>
              <a:t>DateTimePicker</a:t>
            </a:r>
            <a:endParaRPr lang="es-CO" dirty="0">
              <a:solidFill>
                <a:schemeClr val="bg1"/>
              </a:solidFill>
              <a:latin typeface="Work Sans Medium" pitchFamily="2" charset="77"/>
            </a:endParaRPr>
          </a:p>
        </p:txBody>
      </p:sp>
      <p:sp>
        <p:nvSpPr>
          <p:cNvPr id="10" name="Rectángulo 9"/>
          <p:cNvSpPr/>
          <p:nvPr/>
        </p:nvSpPr>
        <p:spPr>
          <a:xfrm>
            <a:off x="1295400" y="2628037"/>
            <a:ext cx="6096000" cy="1754326"/>
          </a:xfrm>
          <a:prstGeom prst="rect">
            <a:avLst/>
          </a:prstGeom>
        </p:spPr>
        <p:txBody>
          <a:bodyPr>
            <a:spAutoFit/>
          </a:bodyPr>
          <a:lstStyle/>
          <a:p>
            <a:r>
              <a:rPr lang="es-ES" dirty="0"/>
              <a:t>Muestra un cuadro de diálogo que contiene un selector de fecha de Material </a:t>
            </a:r>
            <a:r>
              <a:rPr lang="es-ES" dirty="0" err="1"/>
              <a:t>Design</a:t>
            </a:r>
            <a:r>
              <a:rPr lang="es-ES" dirty="0"/>
              <a:t>.</a:t>
            </a:r>
          </a:p>
          <a:p>
            <a:endParaRPr lang="es-ES" dirty="0"/>
          </a:p>
          <a:p>
            <a:r>
              <a:rPr lang="es-ES" dirty="0"/>
              <a:t>El Futuro devuelto se resuelve a la fecha seleccionada por el usuario cuando el </a:t>
            </a:r>
            <a:r>
              <a:rPr lang="es-ES" dirty="0" err="1"/>
              <a:t>El</a:t>
            </a:r>
            <a:r>
              <a:rPr lang="es-ES" dirty="0"/>
              <a:t> usuario confirma el cuadro de diálogo. Si el usuario cancela el cuadro de diálogo, se devuelve </a:t>
            </a:r>
            <a:r>
              <a:rPr lang="es-ES" dirty="0" err="1"/>
              <a:t>null</a:t>
            </a:r>
            <a:r>
              <a:rPr lang="es-ES" dirty="0"/>
              <a:t>.</a:t>
            </a:r>
            <a:endParaRPr lang="es-CO" dirty="0"/>
          </a:p>
        </p:txBody>
      </p:sp>
      <p:pic>
        <p:nvPicPr>
          <p:cNvPr id="11" name="Imagen 10"/>
          <p:cNvPicPr>
            <a:picLocks noChangeAspect="1"/>
          </p:cNvPicPr>
          <p:nvPr/>
        </p:nvPicPr>
        <p:blipFill>
          <a:blip r:embed="rId3"/>
          <a:stretch>
            <a:fillRect/>
          </a:stretch>
        </p:blipFill>
        <p:spPr>
          <a:xfrm>
            <a:off x="9121842" y="1554480"/>
            <a:ext cx="2562475" cy="5303520"/>
          </a:xfrm>
          <a:prstGeom prst="rect">
            <a:avLst/>
          </a:prstGeom>
        </p:spPr>
      </p:pic>
    </p:spTree>
    <p:extLst>
      <p:ext uri="{BB962C8B-B14F-4D97-AF65-F5344CB8AC3E}">
        <p14:creationId xmlns:p14="http://schemas.microsoft.com/office/powerpoint/2010/main" val="591579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0">
            <a:extLst>
              <a:ext uri="{FF2B5EF4-FFF2-40B4-BE49-F238E27FC236}">
                <a16:creationId xmlns:a16="http://schemas.microsoft.com/office/drawing/2014/main" id="{C232B152-3720-4D3B-97ED-45CE5483F16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2">
            <a:extLst>
              <a:ext uri="{FF2B5EF4-FFF2-40B4-BE49-F238E27FC236}">
                <a16:creationId xmlns:a16="http://schemas.microsoft.com/office/drawing/2014/main" id="{11BAB570-FF10-4E96-8A3F-FA9804702B8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15" name="Freeform: Shape 14">
            <a:extLst>
              <a:ext uri="{FF2B5EF4-FFF2-40B4-BE49-F238E27FC236}">
                <a16:creationId xmlns:a16="http://schemas.microsoft.com/office/drawing/2014/main" id="{4B9FAFB2-BEB5-4848-8018-BCAD99E2E1A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ítulo 1">
            <a:extLst>
              <a:ext uri="{FF2B5EF4-FFF2-40B4-BE49-F238E27FC236}">
                <a16:creationId xmlns:a16="http://schemas.microsoft.com/office/drawing/2014/main" id="{BFF67CBC-1536-A090-A5B5-FE205F3AF4AD}"/>
              </a:ext>
            </a:extLst>
          </p:cNvPr>
          <p:cNvSpPr txBox="1">
            <a:spLocks/>
          </p:cNvSpPr>
          <p:nvPr/>
        </p:nvSpPr>
        <p:spPr>
          <a:xfrm>
            <a:off x="765051" y="662400"/>
            <a:ext cx="3384000" cy="7219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s-CO" kern="1200" dirty="0">
                <a:solidFill>
                  <a:srgbClr val="38AA00"/>
                </a:solidFill>
                <a:latin typeface="Work Sans Black" panose="020B0604020202020204" pitchFamily="2" charset="0"/>
              </a:rPr>
              <a:t>Actividad</a:t>
            </a:r>
          </a:p>
        </p:txBody>
      </p:sp>
      <p:sp>
        <p:nvSpPr>
          <p:cNvPr id="4" name="CuadroTexto 3">
            <a:extLst>
              <a:ext uri="{FF2B5EF4-FFF2-40B4-BE49-F238E27FC236}">
                <a16:creationId xmlns:a16="http://schemas.microsoft.com/office/drawing/2014/main" id="{AE3725FE-E9C0-4887-F08E-7DA89ED9E589}"/>
              </a:ext>
            </a:extLst>
          </p:cNvPr>
          <p:cNvSpPr txBox="1"/>
          <p:nvPr/>
        </p:nvSpPr>
        <p:spPr>
          <a:xfrm>
            <a:off x="765051" y="1689100"/>
            <a:ext cx="3384000" cy="1739900"/>
          </a:xfrm>
          <a:prstGeom prst="rect">
            <a:avLst/>
          </a:prstGeom>
        </p:spPr>
        <p:txBody>
          <a:bodyPr vert="horz" lIns="91440" tIns="45720" rIns="91440" bIns="45720" rtlCol="0">
            <a:normAutofit/>
          </a:bodyPr>
          <a:lstStyle/>
          <a:p>
            <a:pPr marL="342900" lvl="0" indent="-342900">
              <a:lnSpc>
                <a:spcPct val="150000"/>
              </a:lnSpc>
              <a:spcAft>
                <a:spcPts val="600"/>
              </a:spcAft>
              <a:buAutoNum type="arabicPeriod"/>
              <a:defRPr/>
            </a:pPr>
            <a:r>
              <a:rPr kumimoji="0" lang="es-MX" sz="1700" b="0" u="none" strike="noStrike" cap="none" spc="0" normalizeH="0" baseline="0" noProof="0" dirty="0">
                <a:ln>
                  <a:noFill/>
                </a:ln>
                <a:solidFill>
                  <a:srgbClr val="FFFFFF"/>
                </a:solidFill>
                <a:effectLst/>
                <a:uLnTx/>
                <a:uFillTx/>
                <a:latin typeface="Work Sans Light" pitchFamily="2" charset="0"/>
              </a:rPr>
              <a:t>Haciendo uso de los widgets que has aprendido, construye una pantalla </a:t>
            </a:r>
            <a:r>
              <a:rPr lang="en-001" sz="1700" dirty="0" smtClean="0">
                <a:solidFill>
                  <a:srgbClr val="FFFFFF"/>
                </a:solidFill>
                <a:latin typeface="Work Sans Light" pitchFamily="2" charset="0"/>
              </a:rPr>
              <a:t>usando los statefullwidgets</a:t>
            </a:r>
            <a:endParaRPr kumimoji="0" lang="es-CO" sz="1700" b="0" u="none" strike="noStrike" cap="none" spc="0" normalizeH="0" baseline="0" noProof="0" dirty="0">
              <a:ln>
                <a:noFill/>
              </a:ln>
              <a:solidFill>
                <a:srgbClr val="FFFFFF"/>
              </a:solidFill>
              <a:effectLst/>
              <a:uLnTx/>
              <a:uFillTx/>
              <a:latin typeface="Work Sans Light" pitchFamily="2" charset="0"/>
            </a:endParaRPr>
          </a:p>
        </p:txBody>
      </p:sp>
      <p:pic>
        <p:nvPicPr>
          <p:cNvPr id="6" name="Gráfico 5">
            <a:extLst>
              <a:ext uri="{FF2B5EF4-FFF2-40B4-BE49-F238E27FC236}">
                <a16:creationId xmlns:a16="http://schemas.microsoft.com/office/drawing/2014/main" id="{06DCADDD-8233-6ED7-0CCE-8F557A04524A}"/>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5411053" y="810603"/>
            <a:ext cx="6014185" cy="5236793"/>
          </a:xfrm>
          <a:prstGeom prst="rect">
            <a:avLst/>
          </a:prstGeom>
        </p:spPr>
      </p:pic>
      <p:pic>
        <p:nvPicPr>
          <p:cNvPr id="9" name="Imagen 8" descr="Logotipo&#10;&#10;Descripción generada automáticamente">
            <a:extLst>
              <a:ext uri="{FF2B5EF4-FFF2-40B4-BE49-F238E27FC236}">
                <a16:creationId xmlns:a16="http://schemas.microsoft.com/office/drawing/2014/main" id="{6A29F91C-4931-32CC-09A4-C8A3CF65114B}"/>
              </a:ext>
            </a:extLst>
          </p:cNvPr>
          <p:cNvPicPr>
            <a:picLocks noChangeAspect="1"/>
          </p:cNvPicPr>
          <p:nvPr/>
        </p:nvPicPr>
        <p:blipFill>
          <a:blip r:embed="rId4"/>
          <a:stretch>
            <a:fillRect/>
          </a:stretch>
        </p:blipFill>
        <p:spPr>
          <a:xfrm>
            <a:off x="10591800" y="-80874"/>
            <a:ext cx="1771897" cy="1616541"/>
          </a:xfrm>
          <a:prstGeom prst="rect">
            <a:avLst/>
          </a:prstGeom>
        </p:spPr>
      </p:pic>
    </p:spTree>
    <p:extLst>
      <p:ext uri="{BB962C8B-B14F-4D97-AF65-F5344CB8AC3E}">
        <p14:creationId xmlns:p14="http://schemas.microsoft.com/office/powerpoint/2010/main" val="221648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n-001" dirty="0" smtClean="0">
                <a:solidFill>
                  <a:schemeClr val="bg1"/>
                </a:solidFill>
                <a:latin typeface="Work Sans Medium" pitchFamily="2" charset="77"/>
              </a:rPr>
              <a:t>Que son los StatefullWidgets</a:t>
            </a:r>
            <a:endParaRPr lang="es-CO" dirty="0">
              <a:solidFill>
                <a:schemeClr val="bg1"/>
              </a:solidFill>
              <a:latin typeface="Work Sans Medium" pitchFamily="2" charset="77"/>
            </a:endParaRPr>
          </a:p>
        </p:txBody>
      </p:sp>
      <p:sp>
        <p:nvSpPr>
          <p:cNvPr id="4" name="Rectángulo 3"/>
          <p:cNvSpPr/>
          <p:nvPr/>
        </p:nvSpPr>
        <p:spPr>
          <a:xfrm>
            <a:off x="838200" y="2091368"/>
            <a:ext cx="6096000" cy="3970318"/>
          </a:xfrm>
          <a:prstGeom prst="rect">
            <a:avLst/>
          </a:prstGeom>
        </p:spPr>
        <p:txBody>
          <a:bodyPr>
            <a:spAutoFit/>
          </a:bodyPr>
          <a:lstStyle/>
          <a:p>
            <a:pPr algn="just"/>
            <a:r>
              <a:rPr lang="es-ES" dirty="0"/>
              <a:t>Un widget </a:t>
            </a:r>
            <a:r>
              <a:rPr lang="es-ES" dirty="0" err="1"/>
              <a:t>stateful</a:t>
            </a:r>
            <a:r>
              <a:rPr lang="es-ES" dirty="0"/>
              <a:t> es dinámico: por ejemplo, este puede cambiar su apariencia en respuesta a eventos desencadenados por la </a:t>
            </a:r>
            <a:r>
              <a:rPr lang="es-ES" dirty="0" err="1"/>
              <a:t>intereacción</a:t>
            </a:r>
            <a:r>
              <a:rPr lang="es-ES" dirty="0"/>
              <a:t> del usuario o cuando recibe datos. </a:t>
            </a:r>
            <a:r>
              <a:rPr lang="es-ES" dirty="0" err="1"/>
              <a:t>Checkbox</a:t>
            </a:r>
            <a:r>
              <a:rPr lang="es-ES" dirty="0"/>
              <a:t>, Radio, Slider, </a:t>
            </a:r>
            <a:r>
              <a:rPr lang="es-ES" dirty="0" err="1"/>
              <a:t>InkWell</a:t>
            </a:r>
            <a:r>
              <a:rPr lang="es-ES" dirty="0"/>
              <a:t>, </a:t>
            </a:r>
            <a:r>
              <a:rPr lang="es-ES" dirty="0" err="1"/>
              <a:t>Form</a:t>
            </a:r>
            <a:r>
              <a:rPr lang="es-ES" dirty="0"/>
              <a:t>, y </a:t>
            </a:r>
            <a:r>
              <a:rPr lang="es-ES" dirty="0" err="1"/>
              <a:t>TextField</a:t>
            </a:r>
            <a:r>
              <a:rPr lang="es-ES" dirty="0"/>
              <a:t> son ejemplos de widgets </a:t>
            </a:r>
            <a:r>
              <a:rPr lang="es-ES" dirty="0" err="1"/>
              <a:t>stateful</a:t>
            </a:r>
            <a:r>
              <a:rPr lang="es-ES" dirty="0"/>
              <a:t>. Los widgets </a:t>
            </a:r>
            <a:r>
              <a:rPr lang="es-ES" dirty="0" err="1"/>
              <a:t>stateful</a:t>
            </a:r>
            <a:r>
              <a:rPr lang="es-ES" dirty="0"/>
              <a:t> heredan de la clase </a:t>
            </a:r>
            <a:r>
              <a:rPr lang="es-ES" dirty="0" err="1"/>
              <a:t>StatefulWidget</a:t>
            </a:r>
            <a:r>
              <a:rPr lang="es-ES" dirty="0"/>
              <a:t>.</a:t>
            </a:r>
          </a:p>
          <a:p>
            <a:pPr algn="just"/>
            <a:endParaRPr lang="es-ES" dirty="0"/>
          </a:p>
          <a:p>
            <a:pPr algn="just"/>
            <a:r>
              <a:rPr lang="es-ES" dirty="0"/>
              <a:t>El estado de un widget se </a:t>
            </a:r>
            <a:r>
              <a:rPr lang="es-ES" dirty="0" err="1"/>
              <a:t>alamacena</a:t>
            </a:r>
            <a:r>
              <a:rPr lang="es-ES" dirty="0"/>
              <a:t> en un objeto </a:t>
            </a:r>
            <a:r>
              <a:rPr lang="es-ES" dirty="0" err="1"/>
              <a:t>State</a:t>
            </a:r>
            <a:r>
              <a:rPr lang="es-ES" dirty="0"/>
              <a:t>, separando el estado del widget de su apariencia. El estado de un widget consiste en valores que pueden cambiar, como el valor actual de un slider o cuando un </a:t>
            </a:r>
            <a:r>
              <a:rPr lang="es-ES" dirty="0" err="1"/>
              <a:t>checkbox</a:t>
            </a:r>
            <a:r>
              <a:rPr lang="es-ES" dirty="0"/>
              <a:t> esta marcado como </a:t>
            </a:r>
            <a:r>
              <a:rPr lang="es-ES" dirty="0" err="1"/>
              <a:t>checked</a:t>
            </a:r>
            <a:r>
              <a:rPr lang="es-ES" dirty="0"/>
              <a:t>. Cuando el estado de un widget cambia, el objeto </a:t>
            </a:r>
            <a:r>
              <a:rPr lang="es-ES" dirty="0" err="1"/>
              <a:t>state</a:t>
            </a:r>
            <a:r>
              <a:rPr lang="es-ES" dirty="0"/>
              <a:t> llama a </a:t>
            </a:r>
            <a:r>
              <a:rPr lang="es-ES" dirty="0" err="1"/>
              <a:t>setState</a:t>
            </a:r>
            <a:r>
              <a:rPr lang="es-ES" dirty="0"/>
              <a:t>(), diciendo al </a:t>
            </a:r>
            <a:r>
              <a:rPr lang="es-ES" dirty="0" err="1"/>
              <a:t>framework</a:t>
            </a:r>
            <a:r>
              <a:rPr lang="es-ES" dirty="0"/>
              <a:t> que repinte el </a:t>
            </a:r>
            <a:r>
              <a:rPr lang="es-ES" dirty="0" err="1"/>
              <a:t>widge</a:t>
            </a:r>
            <a:endParaRPr lang="es-CO" dirty="0"/>
          </a:p>
        </p:txBody>
      </p:sp>
      <p:pic>
        <p:nvPicPr>
          <p:cNvPr id="5" name="Imagen 4"/>
          <p:cNvPicPr>
            <a:picLocks noChangeAspect="1"/>
          </p:cNvPicPr>
          <p:nvPr/>
        </p:nvPicPr>
        <p:blipFill>
          <a:blip r:embed="rId2"/>
          <a:stretch>
            <a:fillRect/>
          </a:stretch>
        </p:blipFill>
        <p:spPr>
          <a:xfrm>
            <a:off x="8748222" y="1623216"/>
            <a:ext cx="2391254" cy="4906621"/>
          </a:xfrm>
          <a:prstGeom prst="rect">
            <a:avLst/>
          </a:prstGeom>
        </p:spPr>
      </p:pic>
    </p:spTree>
    <p:extLst>
      <p:ext uri="{BB962C8B-B14F-4D97-AF65-F5344CB8AC3E}">
        <p14:creationId xmlns:p14="http://schemas.microsoft.com/office/powerpoint/2010/main" val="3968124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err="1">
                <a:solidFill>
                  <a:schemeClr val="bg1"/>
                </a:solidFill>
                <a:latin typeface="Work Sans Medium" pitchFamily="2" charset="77"/>
              </a:rPr>
              <a:t>BottomNavigationBar</a:t>
            </a:r>
            <a:endParaRPr lang="es-CO" dirty="0">
              <a:solidFill>
                <a:schemeClr val="bg1"/>
              </a:solidFill>
              <a:latin typeface="Work Sans Medium" pitchFamily="2" charset="77"/>
            </a:endParaRPr>
          </a:p>
        </p:txBody>
      </p:sp>
      <p:pic>
        <p:nvPicPr>
          <p:cNvPr id="4" name="Imagen 3"/>
          <p:cNvPicPr>
            <a:picLocks noChangeAspect="1"/>
          </p:cNvPicPr>
          <p:nvPr/>
        </p:nvPicPr>
        <p:blipFill>
          <a:blip r:embed="rId2"/>
          <a:stretch>
            <a:fillRect/>
          </a:stretch>
        </p:blipFill>
        <p:spPr>
          <a:xfrm>
            <a:off x="636415" y="1630548"/>
            <a:ext cx="2481317" cy="4979344"/>
          </a:xfrm>
          <a:prstGeom prst="rect">
            <a:avLst/>
          </a:prstGeom>
        </p:spPr>
      </p:pic>
      <p:sp>
        <p:nvSpPr>
          <p:cNvPr id="6" name="Rectángulo 5"/>
          <p:cNvSpPr/>
          <p:nvPr/>
        </p:nvSpPr>
        <p:spPr>
          <a:xfrm>
            <a:off x="3947160" y="1518076"/>
            <a:ext cx="4739640" cy="5047536"/>
          </a:xfrm>
          <a:prstGeom prst="rect">
            <a:avLst/>
          </a:prstGeom>
        </p:spPr>
        <p:txBody>
          <a:bodyPr wrap="square">
            <a:spAutoFit/>
          </a:bodyPr>
          <a:lstStyle/>
          <a:p>
            <a:r>
              <a:rPr lang="es-CO" sz="1400" dirty="0" err="1"/>
              <a:t>int</a:t>
            </a:r>
            <a:r>
              <a:rPr lang="es-CO" sz="1400" dirty="0"/>
              <a:t> _</a:t>
            </a:r>
            <a:r>
              <a:rPr lang="es-CO" sz="1400" dirty="0" err="1"/>
              <a:t>selectedIndex</a:t>
            </a:r>
            <a:r>
              <a:rPr lang="es-CO" sz="1400" dirty="0"/>
              <a:t> = 0;</a:t>
            </a:r>
          </a:p>
          <a:p>
            <a:r>
              <a:rPr lang="es-CO" sz="1400" dirty="0"/>
              <a:t>  </a:t>
            </a:r>
            <a:r>
              <a:rPr lang="es-CO" sz="1400" dirty="0" err="1"/>
              <a:t>static</a:t>
            </a:r>
            <a:r>
              <a:rPr lang="es-CO" sz="1400" dirty="0"/>
              <a:t> </a:t>
            </a:r>
            <a:r>
              <a:rPr lang="es-CO" sz="1400" dirty="0" err="1"/>
              <a:t>const</a:t>
            </a:r>
            <a:r>
              <a:rPr lang="es-CO" sz="1400" dirty="0"/>
              <a:t> </a:t>
            </a:r>
            <a:r>
              <a:rPr lang="es-CO" sz="1400" dirty="0" err="1"/>
              <a:t>TextStyle</a:t>
            </a:r>
            <a:r>
              <a:rPr lang="es-CO" sz="1400" dirty="0"/>
              <a:t> </a:t>
            </a:r>
            <a:r>
              <a:rPr lang="es-CO" sz="1400" dirty="0" err="1"/>
              <a:t>optionStyle</a:t>
            </a:r>
            <a:r>
              <a:rPr lang="es-CO" sz="1400" dirty="0"/>
              <a:t> =</a:t>
            </a:r>
          </a:p>
          <a:p>
            <a:r>
              <a:rPr lang="es-CO" sz="1400" dirty="0"/>
              <a:t>      </a:t>
            </a:r>
            <a:r>
              <a:rPr lang="es-CO" sz="1400" dirty="0" err="1"/>
              <a:t>TextStyle</a:t>
            </a:r>
            <a:r>
              <a:rPr lang="es-CO" sz="1400" dirty="0"/>
              <a:t>(</a:t>
            </a:r>
            <a:r>
              <a:rPr lang="es-CO" sz="1400" dirty="0" err="1"/>
              <a:t>fontSize</a:t>
            </a:r>
            <a:r>
              <a:rPr lang="es-CO" sz="1400" dirty="0"/>
              <a:t>: 30, </a:t>
            </a:r>
            <a:r>
              <a:rPr lang="es-CO" sz="1400" dirty="0" err="1"/>
              <a:t>fontWeight</a:t>
            </a:r>
            <a:r>
              <a:rPr lang="es-CO" sz="1400" dirty="0"/>
              <a:t>: </a:t>
            </a:r>
            <a:r>
              <a:rPr lang="es-CO" sz="1400" dirty="0" err="1"/>
              <a:t>FontWeight.bold</a:t>
            </a:r>
            <a:r>
              <a:rPr lang="es-CO" sz="1400" dirty="0"/>
              <a:t>);</a:t>
            </a:r>
          </a:p>
          <a:p>
            <a:r>
              <a:rPr lang="es-CO" sz="1400" dirty="0"/>
              <a:t>  </a:t>
            </a:r>
            <a:r>
              <a:rPr lang="es-CO" sz="1400" dirty="0" err="1"/>
              <a:t>static</a:t>
            </a:r>
            <a:r>
              <a:rPr lang="es-CO" sz="1400" dirty="0"/>
              <a:t> </a:t>
            </a:r>
            <a:r>
              <a:rPr lang="es-CO" sz="1400" dirty="0" err="1"/>
              <a:t>const</a:t>
            </a:r>
            <a:r>
              <a:rPr lang="es-CO" sz="1400" dirty="0"/>
              <a:t> </a:t>
            </a:r>
            <a:r>
              <a:rPr lang="es-CO" sz="1400" dirty="0" err="1"/>
              <a:t>List</a:t>
            </a:r>
            <a:r>
              <a:rPr lang="es-CO" sz="1400" dirty="0"/>
              <a:t>&lt;Widget&gt; _</a:t>
            </a:r>
            <a:r>
              <a:rPr lang="es-CO" sz="1400" dirty="0" err="1"/>
              <a:t>widgetOptions</a:t>
            </a:r>
            <a:r>
              <a:rPr lang="es-CO" sz="1400" dirty="0"/>
              <a:t> = &lt;Widget&gt;[</a:t>
            </a:r>
          </a:p>
          <a:p>
            <a:r>
              <a:rPr lang="es-CO" sz="1400" dirty="0"/>
              <a:t>    Text(</a:t>
            </a:r>
          </a:p>
          <a:p>
            <a:r>
              <a:rPr lang="es-CO" sz="1400" dirty="0"/>
              <a:t>      '</a:t>
            </a:r>
            <a:r>
              <a:rPr lang="es-CO" sz="1400" dirty="0" err="1"/>
              <a:t>Index</a:t>
            </a:r>
            <a:r>
              <a:rPr lang="es-CO" sz="1400" dirty="0"/>
              <a:t> 0: Home',</a:t>
            </a:r>
          </a:p>
          <a:p>
            <a:r>
              <a:rPr lang="es-CO" sz="1400" dirty="0"/>
              <a:t>      </a:t>
            </a:r>
            <a:r>
              <a:rPr lang="es-CO" sz="1400" dirty="0" err="1"/>
              <a:t>style</a:t>
            </a:r>
            <a:r>
              <a:rPr lang="es-CO" sz="1400" dirty="0"/>
              <a:t>: </a:t>
            </a:r>
            <a:r>
              <a:rPr lang="es-CO" sz="1400" dirty="0" err="1"/>
              <a:t>optionStyle</a:t>
            </a:r>
            <a:r>
              <a:rPr lang="es-CO" sz="1400" dirty="0"/>
              <a:t>,</a:t>
            </a:r>
          </a:p>
          <a:p>
            <a:r>
              <a:rPr lang="es-CO" sz="1400" dirty="0"/>
              <a:t>    ),</a:t>
            </a:r>
          </a:p>
          <a:p>
            <a:r>
              <a:rPr lang="es-CO" sz="1400" dirty="0"/>
              <a:t>    Text(</a:t>
            </a:r>
          </a:p>
          <a:p>
            <a:r>
              <a:rPr lang="es-CO" sz="1400" dirty="0"/>
              <a:t>      '</a:t>
            </a:r>
            <a:r>
              <a:rPr lang="es-CO" sz="1400" dirty="0" err="1"/>
              <a:t>Index</a:t>
            </a:r>
            <a:r>
              <a:rPr lang="es-CO" sz="1400" dirty="0"/>
              <a:t> 1: Business',</a:t>
            </a:r>
          </a:p>
          <a:p>
            <a:r>
              <a:rPr lang="es-CO" sz="1400" dirty="0"/>
              <a:t>      </a:t>
            </a:r>
            <a:r>
              <a:rPr lang="es-CO" sz="1400" dirty="0" err="1"/>
              <a:t>style</a:t>
            </a:r>
            <a:r>
              <a:rPr lang="es-CO" sz="1400" dirty="0"/>
              <a:t>: </a:t>
            </a:r>
            <a:r>
              <a:rPr lang="es-CO" sz="1400" dirty="0" err="1"/>
              <a:t>optionStyle</a:t>
            </a:r>
            <a:r>
              <a:rPr lang="es-CO" sz="1400" dirty="0"/>
              <a:t>,</a:t>
            </a:r>
          </a:p>
          <a:p>
            <a:r>
              <a:rPr lang="es-CO" sz="1400" dirty="0"/>
              <a:t>    ),</a:t>
            </a:r>
          </a:p>
          <a:p>
            <a:r>
              <a:rPr lang="es-CO" sz="1400" dirty="0"/>
              <a:t>    Text(</a:t>
            </a:r>
          </a:p>
          <a:p>
            <a:r>
              <a:rPr lang="es-CO" sz="1400" dirty="0"/>
              <a:t>      '</a:t>
            </a:r>
            <a:r>
              <a:rPr lang="es-CO" sz="1400" dirty="0" err="1"/>
              <a:t>Index</a:t>
            </a:r>
            <a:r>
              <a:rPr lang="es-CO" sz="1400" dirty="0"/>
              <a:t> 2: </a:t>
            </a:r>
            <a:r>
              <a:rPr lang="es-CO" sz="1400" dirty="0" err="1"/>
              <a:t>School</a:t>
            </a:r>
            <a:r>
              <a:rPr lang="es-CO" sz="1400" dirty="0"/>
              <a:t>',</a:t>
            </a:r>
          </a:p>
          <a:p>
            <a:r>
              <a:rPr lang="es-CO" sz="1400" dirty="0"/>
              <a:t>      </a:t>
            </a:r>
            <a:r>
              <a:rPr lang="es-CO" sz="1400" dirty="0" err="1"/>
              <a:t>style</a:t>
            </a:r>
            <a:r>
              <a:rPr lang="es-CO" sz="1400" dirty="0"/>
              <a:t>: </a:t>
            </a:r>
            <a:r>
              <a:rPr lang="es-CO" sz="1400" dirty="0" err="1"/>
              <a:t>optionStyle</a:t>
            </a:r>
            <a:r>
              <a:rPr lang="es-CO" sz="1400" dirty="0"/>
              <a:t>,</a:t>
            </a:r>
          </a:p>
          <a:p>
            <a:r>
              <a:rPr lang="es-CO" sz="1400" dirty="0"/>
              <a:t>    ),</a:t>
            </a:r>
          </a:p>
          <a:p>
            <a:r>
              <a:rPr lang="es-CO" sz="1400" dirty="0"/>
              <a:t>  ];</a:t>
            </a:r>
          </a:p>
          <a:p>
            <a:endParaRPr lang="es-CO" sz="1400" dirty="0"/>
          </a:p>
          <a:p>
            <a:r>
              <a:rPr lang="es-CO" sz="1400" dirty="0"/>
              <a:t>  </a:t>
            </a:r>
            <a:r>
              <a:rPr lang="es-CO" sz="1400" dirty="0" err="1"/>
              <a:t>void</a:t>
            </a:r>
            <a:r>
              <a:rPr lang="es-CO" sz="1400" dirty="0"/>
              <a:t> _</a:t>
            </a:r>
            <a:r>
              <a:rPr lang="es-CO" sz="1400" dirty="0" err="1"/>
              <a:t>onItemTapped</a:t>
            </a:r>
            <a:r>
              <a:rPr lang="es-CO" sz="1400" dirty="0"/>
              <a:t>(</a:t>
            </a:r>
            <a:r>
              <a:rPr lang="es-CO" sz="1400" dirty="0" err="1"/>
              <a:t>int</a:t>
            </a:r>
            <a:r>
              <a:rPr lang="es-CO" sz="1400" dirty="0"/>
              <a:t> </a:t>
            </a:r>
            <a:r>
              <a:rPr lang="es-CO" sz="1400" dirty="0" err="1"/>
              <a:t>index</a:t>
            </a:r>
            <a:r>
              <a:rPr lang="es-CO" sz="1400" dirty="0"/>
              <a:t>) {</a:t>
            </a:r>
          </a:p>
          <a:p>
            <a:r>
              <a:rPr lang="es-CO" sz="1400" dirty="0"/>
              <a:t>    </a:t>
            </a:r>
            <a:r>
              <a:rPr lang="es-CO" sz="1400" dirty="0" err="1"/>
              <a:t>setState</a:t>
            </a:r>
            <a:r>
              <a:rPr lang="es-CO" sz="1400" dirty="0"/>
              <a:t>(() {</a:t>
            </a:r>
          </a:p>
          <a:p>
            <a:r>
              <a:rPr lang="es-CO" sz="1400" dirty="0"/>
              <a:t>      _</a:t>
            </a:r>
            <a:r>
              <a:rPr lang="es-CO" sz="1400" dirty="0" err="1"/>
              <a:t>selectedIndex</a:t>
            </a:r>
            <a:r>
              <a:rPr lang="es-CO" sz="1400" dirty="0"/>
              <a:t> = </a:t>
            </a:r>
            <a:r>
              <a:rPr lang="es-CO" sz="1400" dirty="0" err="1"/>
              <a:t>index</a:t>
            </a:r>
            <a:r>
              <a:rPr lang="es-CO" sz="1400" dirty="0"/>
              <a:t>;</a:t>
            </a:r>
          </a:p>
          <a:p>
            <a:r>
              <a:rPr lang="es-CO" sz="1400" dirty="0"/>
              <a:t>    });</a:t>
            </a:r>
          </a:p>
          <a:p>
            <a:r>
              <a:rPr lang="es-CO" sz="1400" dirty="0"/>
              <a:t>  }</a:t>
            </a:r>
          </a:p>
        </p:txBody>
      </p:sp>
      <p:sp>
        <p:nvSpPr>
          <p:cNvPr id="7" name="Rectángulo 6"/>
          <p:cNvSpPr/>
          <p:nvPr/>
        </p:nvSpPr>
        <p:spPr>
          <a:xfrm>
            <a:off x="8260545" y="1225689"/>
            <a:ext cx="6096000" cy="5632311"/>
          </a:xfrm>
          <a:prstGeom prst="rect">
            <a:avLst/>
          </a:prstGeom>
        </p:spPr>
        <p:txBody>
          <a:bodyPr>
            <a:spAutoFit/>
          </a:bodyPr>
          <a:lstStyle/>
          <a:p>
            <a:r>
              <a:rPr lang="es-CO" sz="1200" dirty="0"/>
              <a:t> @</a:t>
            </a:r>
            <a:r>
              <a:rPr lang="es-CO" sz="1200" dirty="0" err="1"/>
              <a:t>override</a:t>
            </a:r>
            <a:endParaRPr lang="es-CO" sz="1200" dirty="0"/>
          </a:p>
          <a:p>
            <a:r>
              <a:rPr lang="es-CO" sz="1200" dirty="0"/>
              <a:t>  Widget </a:t>
            </a:r>
            <a:r>
              <a:rPr lang="es-CO" sz="1200" dirty="0" err="1"/>
              <a:t>build</a:t>
            </a:r>
            <a:r>
              <a:rPr lang="es-CO" sz="1200" dirty="0"/>
              <a:t>(</a:t>
            </a:r>
            <a:r>
              <a:rPr lang="es-CO" sz="1200" dirty="0" err="1"/>
              <a:t>BuildContext</a:t>
            </a:r>
            <a:r>
              <a:rPr lang="es-CO" sz="1200" dirty="0"/>
              <a:t> </a:t>
            </a:r>
            <a:r>
              <a:rPr lang="es-CO" sz="1200" dirty="0" err="1"/>
              <a:t>context</a:t>
            </a:r>
            <a:r>
              <a:rPr lang="es-CO" sz="1200" dirty="0"/>
              <a:t>) {</a:t>
            </a:r>
          </a:p>
          <a:p>
            <a:r>
              <a:rPr lang="es-CO" sz="1200" dirty="0"/>
              <a:t>    </a:t>
            </a:r>
            <a:r>
              <a:rPr lang="es-CO" sz="1200" dirty="0" err="1"/>
              <a:t>return</a:t>
            </a:r>
            <a:r>
              <a:rPr lang="es-CO" sz="1200" dirty="0"/>
              <a:t> </a:t>
            </a:r>
            <a:r>
              <a:rPr lang="es-CO" sz="1200" dirty="0" err="1"/>
              <a:t>Scaffold</a:t>
            </a:r>
            <a:r>
              <a:rPr lang="es-CO" sz="1200" dirty="0"/>
              <a:t>(</a:t>
            </a:r>
          </a:p>
          <a:p>
            <a:r>
              <a:rPr lang="es-CO" sz="1200" dirty="0"/>
              <a:t>      </a:t>
            </a:r>
            <a:r>
              <a:rPr lang="es-CO" sz="1200" dirty="0" err="1"/>
              <a:t>appBar</a:t>
            </a:r>
            <a:r>
              <a:rPr lang="es-CO" sz="1200" dirty="0"/>
              <a:t>: </a:t>
            </a:r>
            <a:r>
              <a:rPr lang="es-CO" sz="1200" dirty="0" err="1"/>
              <a:t>AppBar</a:t>
            </a:r>
            <a:r>
              <a:rPr lang="es-CO" sz="1200" dirty="0"/>
              <a:t>(</a:t>
            </a:r>
          </a:p>
          <a:p>
            <a:r>
              <a:rPr lang="es-CO" sz="1200" dirty="0"/>
              <a:t>        </a:t>
            </a:r>
            <a:r>
              <a:rPr lang="es-CO" sz="1200" dirty="0" err="1"/>
              <a:t>title</a:t>
            </a:r>
            <a:r>
              <a:rPr lang="es-CO" sz="1200" dirty="0"/>
              <a:t>: </a:t>
            </a:r>
            <a:r>
              <a:rPr lang="es-CO" sz="1200" dirty="0" err="1"/>
              <a:t>const</a:t>
            </a:r>
            <a:r>
              <a:rPr lang="es-CO" sz="1200" dirty="0"/>
              <a:t> Text('</a:t>
            </a:r>
            <a:r>
              <a:rPr lang="es-CO" sz="1200" dirty="0" err="1"/>
              <a:t>BottomNavigationBar</a:t>
            </a:r>
            <a:r>
              <a:rPr lang="es-CO" sz="1200" dirty="0"/>
              <a:t> </a:t>
            </a:r>
            <a:r>
              <a:rPr lang="es-CO" sz="1200" dirty="0" err="1"/>
              <a:t>Sample</a:t>
            </a:r>
            <a:r>
              <a:rPr lang="es-CO" sz="1200" dirty="0"/>
              <a:t>'),</a:t>
            </a:r>
          </a:p>
          <a:p>
            <a:r>
              <a:rPr lang="es-CO" sz="1200" dirty="0"/>
              <a:t>      ),</a:t>
            </a:r>
          </a:p>
          <a:p>
            <a:r>
              <a:rPr lang="es-CO" sz="1200" dirty="0"/>
              <a:t>      </a:t>
            </a:r>
            <a:r>
              <a:rPr lang="es-CO" sz="1200" dirty="0" err="1"/>
              <a:t>body</a:t>
            </a:r>
            <a:r>
              <a:rPr lang="es-CO" sz="1200" dirty="0"/>
              <a:t>: Center(</a:t>
            </a:r>
          </a:p>
          <a:p>
            <a:r>
              <a:rPr lang="es-CO" sz="1200" dirty="0"/>
              <a:t>        </a:t>
            </a:r>
            <a:r>
              <a:rPr lang="es-CO" sz="1200" dirty="0" err="1"/>
              <a:t>child</a:t>
            </a:r>
            <a:r>
              <a:rPr lang="es-CO" sz="1200" dirty="0"/>
              <a:t>: _</a:t>
            </a:r>
            <a:r>
              <a:rPr lang="es-CO" sz="1200" dirty="0" err="1"/>
              <a:t>widgetOptions.elementAt</a:t>
            </a:r>
            <a:r>
              <a:rPr lang="es-CO" sz="1200" dirty="0"/>
              <a:t>(_</a:t>
            </a:r>
            <a:r>
              <a:rPr lang="es-CO" sz="1200" dirty="0" err="1"/>
              <a:t>selectedIndex</a:t>
            </a:r>
            <a:r>
              <a:rPr lang="es-CO" sz="1200" dirty="0"/>
              <a:t>),</a:t>
            </a:r>
          </a:p>
          <a:p>
            <a:r>
              <a:rPr lang="es-CO" sz="1200" dirty="0"/>
              <a:t>      ),</a:t>
            </a:r>
          </a:p>
          <a:p>
            <a:r>
              <a:rPr lang="es-CO" sz="1200" dirty="0"/>
              <a:t>      </a:t>
            </a:r>
            <a:r>
              <a:rPr lang="es-CO" sz="1200" dirty="0" err="1"/>
              <a:t>bottomNavigationBar</a:t>
            </a:r>
            <a:r>
              <a:rPr lang="es-CO" sz="1200" dirty="0"/>
              <a:t>: </a:t>
            </a:r>
            <a:r>
              <a:rPr lang="es-CO" sz="1200" dirty="0" err="1"/>
              <a:t>BottomNavigationBar</a:t>
            </a:r>
            <a:r>
              <a:rPr lang="es-CO" sz="1200" dirty="0"/>
              <a:t>(</a:t>
            </a:r>
          </a:p>
          <a:p>
            <a:r>
              <a:rPr lang="es-CO" sz="1200" dirty="0"/>
              <a:t>        </a:t>
            </a:r>
            <a:r>
              <a:rPr lang="es-CO" sz="1200" dirty="0" err="1"/>
              <a:t>items</a:t>
            </a:r>
            <a:r>
              <a:rPr lang="es-CO" sz="1200" dirty="0"/>
              <a:t>: </a:t>
            </a:r>
            <a:r>
              <a:rPr lang="es-CO" sz="1200" dirty="0" err="1"/>
              <a:t>const</a:t>
            </a:r>
            <a:r>
              <a:rPr lang="es-CO" sz="1200" dirty="0"/>
              <a:t> &lt;</a:t>
            </a:r>
            <a:r>
              <a:rPr lang="es-CO" sz="1200" dirty="0" err="1"/>
              <a:t>BottomNavigationBarItem</a:t>
            </a:r>
            <a:r>
              <a:rPr lang="es-CO" sz="1200" dirty="0"/>
              <a:t>&gt;[</a:t>
            </a:r>
          </a:p>
          <a:p>
            <a:r>
              <a:rPr lang="es-CO" sz="1200" dirty="0"/>
              <a:t>          </a:t>
            </a:r>
            <a:r>
              <a:rPr lang="es-CO" sz="1200" dirty="0" err="1"/>
              <a:t>BottomNavigationBarItem</a:t>
            </a:r>
            <a:r>
              <a:rPr lang="es-CO" sz="1200" dirty="0"/>
              <a:t>(</a:t>
            </a:r>
          </a:p>
          <a:p>
            <a:r>
              <a:rPr lang="es-CO" sz="1200" dirty="0"/>
              <a:t>            </a:t>
            </a:r>
            <a:r>
              <a:rPr lang="es-CO" sz="1200" dirty="0" err="1"/>
              <a:t>icon</a:t>
            </a:r>
            <a:r>
              <a:rPr lang="es-CO" sz="1200" dirty="0"/>
              <a:t>: </a:t>
            </a:r>
            <a:r>
              <a:rPr lang="es-CO" sz="1200" dirty="0" err="1"/>
              <a:t>Icon</a:t>
            </a:r>
            <a:r>
              <a:rPr lang="es-CO" sz="1200" dirty="0"/>
              <a:t>(</a:t>
            </a:r>
            <a:r>
              <a:rPr lang="es-CO" sz="1200" dirty="0" err="1"/>
              <a:t>Icons.home</a:t>
            </a:r>
            <a:r>
              <a:rPr lang="es-CO" sz="1200" dirty="0"/>
              <a:t>),</a:t>
            </a:r>
          </a:p>
          <a:p>
            <a:r>
              <a:rPr lang="es-CO" sz="1200" dirty="0"/>
              <a:t>            </a:t>
            </a:r>
            <a:r>
              <a:rPr lang="es-CO" sz="1200" dirty="0" err="1"/>
              <a:t>label</a:t>
            </a:r>
            <a:r>
              <a:rPr lang="es-CO" sz="1200" dirty="0"/>
              <a:t>: 'Home',</a:t>
            </a:r>
          </a:p>
          <a:p>
            <a:r>
              <a:rPr lang="es-CO" sz="1200" dirty="0"/>
              <a:t>          ),</a:t>
            </a:r>
          </a:p>
          <a:p>
            <a:r>
              <a:rPr lang="es-CO" sz="1200" dirty="0"/>
              <a:t>          </a:t>
            </a:r>
            <a:r>
              <a:rPr lang="es-CO" sz="1200" dirty="0" err="1"/>
              <a:t>BottomNavigationBarItem</a:t>
            </a:r>
            <a:r>
              <a:rPr lang="es-CO" sz="1200" dirty="0"/>
              <a:t>(</a:t>
            </a:r>
          </a:p>
          <a:p>
            <a:r>
              <a:rPr lang="es-CO" sz="1200" dirty="0"/>
              <a:t>            </a:t>
            </a:r>
            <a:r>
              <a:rPr lang="es-CO" sz="1200" dirty="0" err="1"/>
              <a:t>icon</a:t>
            </a:r>
            <a:r>
              <a:rPr lang="es-CO" sz="1200" dirty="0"/>
              <a:t>: </a:t>
            </a:r>
            <a:r>
              <a:rPr lang="es-CO" sz="1200" dirty="0" err="1"/>
              <a:t>Icon</a:t>
            </a:r>
            <a:r>
              <a:rPr lang="es-CO" sz="1200" dirty="0"/>
              <a:t>(</a:t>
            </a:r>
            <a:r>
              <a:rPr lang="es-CO" sz="1200" dirty="0" err="1"/>
              <a:t>Icons.business</a:t>
            </a:r>
            <a:r>
              <a:rPr lang="es-CO" sz="1200" dirty="0"/>
              <a:t>),</a:t>
            </a:r>
          </a:p>
          <a:p>
            <a:r>
              <a:rPr lang="es-CO" sz="1200" dirty="0"/>
              <a:t>            </a:t>
            </a:r>
            <a:r>
              <a:rPr lang="es-CO" sz="1200" dirty="0" err="1"/>
              <a:t>label</a:t>
            </a:r>
            <a:r>
              <a:rPr lang="es-CO" sz="1200" dirty="0"/>
              <a:t>: 'Business',</a:t>
            </a:r>
          </a:p>
          <a:p>
            <a:r>
              <a:rPr lang="es-CO" sz="1200" dirty="0"/>
              <a:t>          ),</a:t>
            </a:r>
          </a:p>
          <a:p>
            <a:r>
              <a:rPr lang="es-CO" sz="1200" dirty="0"/>
              <a:t>          </a:t>
            </a:r>
            <a:r>
              <a:rPr lang="es-CO" sz="1200" dirty="0" err="1"/>
              <a:t>BottomNavigationBarItem</a:t>
            </a:r>
            <a:r>
              <a:rPr lang="es-CO" sz="1200" dirty="0"/>
              <a:t>(</a:t>
            </a:r>
          </a:p>
          <a:p>
            <a:r>
              <a:rPr lang="es-CO" sz="1200" dirty="0"/>
              <a:t>            </a:t>
            </a:r>
            <a:r>
              <a:rPr lang="es-CO" sz="1200" dirty="0" err="1"/>
              <a:t>icon</a:t>
            </a:r>
            <a:r>
              <a:rPr lang="es-CO" sz="1200" dirty="0"/>
              <a:t>: </a:t>
            </a:r>
            <a:r>
              <a:rPr lang="es-CO" sz="1200" dirty="0" err="1"/>
              <a:t>Icon</a:t>
            </a:r>
            <a:r>
              <a:rPr lang="es-CO" sz="1200" dirty="0"/>
              <a:t>(</a:t>
            </a:r>
            <a:r>
              <a:rPr lang="es-CO" sz="1200" dirty="0" err="1"/>
              <a:t>Icons.school</a:t>
            </a:r>
            <a:r>
              <a:rPr lang="es-CO" sz="1200" dirty="0"/>
              <a:t>),</a:t>
            </a:r>
          </a:p>
          <a:p>
            <a:r>
              <a:rPr lang="es-CO" sz="1200" dirty="0"/>
              <a:t>            </a:t>
            </a:r>
            <a:r>
              <a:rPr lang="es-CO" sz="1200" dirty="0" err="1"/>
              <a:t>label</a:t>
            </a:r>
            <a:r>
              <a:rPr lang="es-CO" sz="1200" dirty="0"/>
              <a:t>: '</a:t>
            </a:r>
            <a:r>
              <a:rPr lang="es-CO" sz="1200" dirty="0" err="1"/>
              <a:t>School</a:t>
            </a:r>
            <a:r>
              <a:rPr lang="es-CO" sz="1200" dirty="0"/>
              <a:t>',</a:t>
            </a:r>
          </a:p>
          <a:p>
            <a:r>
              <a:rPr lang="es-CO" sz="1200" dirty="0"/>
              <a:t>          ),</a:t>
            </a:r>
          </a:p>
          <a:p>
            <a:r>
              <a:rPr lang="es-CO" sz="1200" dirty="0"/>
              <a:t>        ],</a:t>
            </a:r>
          </a:p>
          <a:p>
            <a:r>
              <a:rPr lang="es-CO" sz="1200" dirty="0"/>
              <a:t>        </a:t>
            </a:r>
            <a:r>
              <a:rPr lang="es-CO" sz="1200" dirty="0" err="1"/>
              <a:t>currentIndex</a:t>
            </a:r>
            <a:r>
              <a:rPr lang="es-CO" sz="1200" dirty="0"/>
              <a:t>: _</a:t>
            </a:r>
            <a:r>
              <a:rPr lang="es-CO" sz="1200" dirty="0" err="1"/>
              <a:t>selectedIndex</a:t>
            </a:r>
            <a:r>
              <a:rPr lang="es-CO" sz="1200" dirty="0"/>
              <a:t>,</a:t>
            </a:r>
          </a:p>
          <a:p>
            <a:r>
              <a:rPr lang="es-CO" sz="1200" dirty="0"/>
              <a:t>        </a:t>
            </a:r>
            <a:r>
              <a:rPr lang="es-CO" sz="1200" dirty="0" err="1"/>
              <a:t>selectedItemColor</a:t>
            </a:r>
            <a:r>
              <a:rPr lang="es-CO" sz="1200" dirty="0"/>
              <a:t>: </a:t>
            </a:r>
            <a:r>
              <a:rPr lang="es-CO" sz="1200" dirty="0" err="1"/>
              <a:t>Colors.amber</a:t>
            </a:r>
            <a:r>
              <a:rPr lang="es-CO" sz="1200" dirty="0"/>
              <a:t>[800],</a:t>
            </a:r>
          </a:p>
          <a:p>
            <a:r>
              <a:rPr lang="es-CO" sz="1200" dirty="0"/>
              <a:t>        </a:t>
            </a:r>
            <a:r>
              <a:rPr lang="es-CO" sz="1200" dirty="0" err="1"/>
              <a:t>onTap</a:t>
            </a:r>
            <a:r>
              <a:rPr lang="es-CO" sz="1200" dirty="0"/>
              <a:t>: _</a:t>
            </a:r>
            <a:r>
              <a:rPr lang="es-CO" sz="1200" dirty="0" err="1"/>
              <a:t>onItemTapped</a:t>
            </a:r>
            <a:r>
              <a:rPr lang="es-CO" sz="1200" dirty="0"/>
              <a:t>,</a:t>
            </a:r>
          </a:p>
          <a:p>
            <a:r>
              <a:rPr lang="es-CO" sz="1200" dirty="0"/>
              <a:t>      ),</a:t>
            </a:r>
          </a:p>
          <a:p>
            <a:r>
              <a:rPr lang="es-CO" sz="1200" dirty="0"/>
              <a:t>    );</a:t>
            </a:r>
          </a:p>
          <a:p>
            <a:r>
              <a:rPr lang="es-CO" sz="1200" dirty="0"/>
              <a:t>  }</a:t>
            </a:r>
          </a:p>
        </p:txBody>
      </p:sp>
    </p:spTree>
    <p:extLst>
      <p:ext uri="{BB962C8B-B14F-4D97-AF65-F5344CB8AC3E}">
        <p14:creationId xmlns:p14="http://schemas.microsoft.com/office/powerpoint/2010/main" val="883601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n-001" dirty="0" smtClean="0">
                <a:solidFill>
                  <a:schemeClr val="bg1"/>
                </a:solidFill>
                <a:latin typeface="Work Sans Medium" pitchFamily="2" charset="77"/>
              </a:rPr>
              <a:t>CheckBox</a:t>
            </a:r>
            <a:endParaRPr lang="es-CO" dirty="0">
              <a:solidFill>
                <a:schemeClr val="bg1"/>
              </a:solidFill>
              <a:latin typeface="Work Sans Medium" pitchFamily="2" charset="77"/>
            </a:endParaRPr>
          </a:p>
        </p:txBody>
      </p:sp>
      <p:pic>
        <p:nvPicPr>
          <p:cNvPr id="4" name="Imagen 3"/>
          <p:cNvPicPr>
            <a:picLocks noChangeAspect="1"/>
          </p:cNvPicPr>
          <p:nvPr/>
        </p:nvPicPr>
        <p:blipFill>
          <a:blip r:embed="rId2"/>
          <a:stretch>
            <a:fillRect/>
          </a:stretch>
        </p:blipFill>
        <p:spPr>
          <a:xfrm>
            <a:off x="8045100" y="1542725"/>
            <a:ext cx="2546699" cy="5101916"/>
          </a:xfrm>
          <a:prstGeom prst="rect">
            <a:avLst/>
          </a:prstGeom>
        </p:spPr>
      </p:pic>
      <p:sp>
        <p:nvSpPr>
          <p:cNvPr id="7" name="Rectángulo 6"/>
          <p:cNvSpPr/>
          <p:nvPr/>
        </p:nvSpPr>
        <p:spPr>
          <a:xfrm>
            <a:off x="975360" y="2151579"/>
            <a:ext cx="6096000" cy="2585323"/>
          </a:xfrm>
          <a:prstGeom prst="rect">
            <a:avLst/>
          </a:prstGeom>
        </p:spPr>
        <p:txBody>
          <a:bodyPr>
            <a:spAutoFit/>
          </a:bodyPr>
          <a:lstStyle/>
          <a:p>
            <a:pPr algn="just"/>
            <a:r>
              <a:rPr lang="es-ES" dirty="0"/>
              <a:t>Una casilla de verificación Material </a:t>
            </a:r>
            <a:r>
              <a:rPr lang="es-ES" dirty="0" err="1"/>
              <a:t>Design</a:t>
            </a:r>
            <a:r>
              <a:rPr lang="es-ES" dirty="0"/>
              <a:t>.</a:t>
            </a:r>
          </a:p>
          <a:p>
            <a:endParaRPr lang="es-ES" dirty="0"/>
          </a:p>
          <a:p>
            <a:r>
              <a:rPr lang="es-ES" dirty="0"/>
              <a:t>La casilla de verificación en sí no mantiene ningún estado. En cambio, cuando el estado de la casilla de verificación cambia, el widget llama a la devolución de llamada </a:t>
            </a:r>
            <a:r>
              <a:rPr lang="es-ES" dirty="0" err="1"/>
              <a:t>onChanged</a:t>
            </a:r>
            <a:r>
              <a:rPr lang="es-ES" dirty="0"/>
              <a:t>. Más los widgets que utilizan una casilla de verificación escucharán la devolución de llamada </a:t>
            </a:r>
            <a:r>
              <a:rPr lang="es-ES" dirty="0" err="1"/>
              <a:t>onChanged</a:t>
            </a:r>
            <a:r>
              <a:rPr lang="es-ES" dirty="0"/>
              <a:t> y Vuelva a generar la casilla de verificación con un nuevo valor para actualizar la apariencia visual de la casilla de verificación.</a:t>
            </a:r>
            <a:endParaRPr lang="es-CO" dirty="0"/>
          </a:p>
        </p:txBody>
      </p:sp>
    </p:spTree>
    <p:extLst>
      <p:ext uri="{BB962C8B-B14F-4D97-AF65-F5344CB8AC3E}">
        <p14:creationId xmlns:p14="http://schemas.microsoft.com/office/powerpoint/2010/main" val="1092043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n-001" dirty="0" smtClean="0">
                <a:solidFill>
                  <a:schemeClr val="bg1"/>
                </a:solidFill>
                <a:latin typeface="Work Sans Medium" pitchFamily="2" charset="77"/>
              </a:rPr>
              <a:t>RadionButton</a:t>
            </a:r>
            <a:endParaRPr lang="es-CO" dirty="0">
              <a:solidFill>
                <a:schemeClr val="bg1"/>
              </a:solidFill>
              <a:latin typeface="Work Sans Medium" pitchFamily="2" charset="77"/>
            </a:endParaRPr>
          </a:p>
        </p:txBody>
      </p:sp>
      <p:pic>
        <p:nvPicPr>
          <p:cNvPr id="6" name="Imagen 5"/>
          <p:cNvPicPr>
            <a:picLocks noChangeAspect="1"/>
          </p:cNvPicPr>
          <p:nvPr/>
        </p:nvPicPr>
        <p:blipFill>
          <a:blip r:embed="rId3"/>
          <a:stretch>
            <a:fillRect/>
          </a:stretch>
        </p:blipFill>
        <p:spPr>
          <a:xfrm>
            <a:off x="8083280" y="1676399"/>
            <a:ext cx="2493279" cy="4978135"/>
          </a:xfrm>
          <a:prstGeom prst="rect">
            <a:avLst/>
          </a:prstGeom>
        </p:spPr>
      </p:pic>
      <p:sp>
        <p:nvSpPr>
          <p:cNvPr id="8" name="Rectángulo 7"/>
          <p:cNvSpPr/>
          <p:nvPr/>
        </p:nvSpPr>
        <p:spPr>
          <a:xfrm>
            <a:off x="899160" y="2155597"/>
            <a:ext cx="6096000" cy="1754326"/>
          </a:xfrm>
          <a:prstGeom prst="rect">
            <a:avLst/>
          </a:prstGeom>
        </p:spPr>
        <p:txBody>
          <a:bodyPr>
            <a:spAutoFit/>
          </a:bodyPr>
          <a:lstStyle/>
          <a:p>
            <a:pPr algn="just"/>
            <a:r>
              <a:rPr lang="es-ES" dirty="0"/>
              <a:t>Se utiliza para seleccionar entre una serie de valores mutuamente excluyentes. Cuando una radio en un grupo está seleccionado, los otros botones de opción del grupo dejan de ser seleccionado. Los valores son de tipo , el parámetro </a:t>
            </a:r>
            <a:r>
              <a:rPr lang="es-ES" dirty="0" smtClean="0"/>
              <a:t>tipo </a:t>
            </a:r>
            <a:r>
              <a:rPr lang="es-ES" dirty="0"/>
              <a:t>de la clase Radio. Las enumeraciones se usan comúnmente para este </a:t>
            </a:r>
            <a:r>
              <a:rPr lang="es-ES" dirty="0" smtClean="0"/>
              <a:t>propósito</a:t>
            </a:r>
            <a:endParaRPr lang="es-CO" dirty="0"/>
          </a:p>
        </p:txBody>
      </p:sp>
    </p:spTree>
    <p:extLst>
      <p:ext uri="{BB962C8B-B14F-4D97-AF65-F5344CB8AC3E}">
        <p14:creationId xmlns:p14="http://schemas.microsoft.com/office/powerpoint/2010/main" val="2366560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n-001" dirty="0" smtClean="0">
                <a:solidFill>
                  <a:schemeClr val="bg1"/>
                </a:solidFill>
                <a:latin typeface="Work Sans Medium" pitchFamily="2" charset="77"/>
              </a:rPr>
              <a:t>Slider</a:t>
            </a:r>
            <a:endParaRPr lang="es-CO" dirty="0">
              <a:solidFill>
                <a:schemeClr val="bg1"/>
              </a:solidFill>
              <a:latin typeface="Work Sans Medium" pitchFamily="2" charset="77"/>
            </a:endParaRPr>
          </a:p>
        </p:txBody>
      </p:sp>
      <p:sp>
        <p:nvSpPr>
          <p:cNvPr id="8" name="Rectángulo 7"/>
          <p:cNvSpPr/>
          <p:nvPr/>
        </p:nvSpPr>
        <p:spPr>
          <a:xfrm>
            <a:off x="899160" y="2155597"/>
            <a:ext cx="6096000" cy="369332"/>
          </a:xfrm>
          <a:prstGeom prst="rect">
            <a:avLst/>
          </a:prstGeom>
        </p:spPr>
        <p:txBody>
          <a:bodyPr>
            <a:spAutoFit/>
          </a:bodyPr>
          <a:lstStyle/>
          <a:p>
            <a:pPr algn="just"/>
            <a:endParaRPr lang="es-CO" dirty="0"/>
          </a:p>
        </p:txBody>
      </p:sp>
      <p:pic>
        <p:nvPicPr>
          <p:cNvPr id="3" name="Imagen 2"/>
          <p:cNvPicPr>
            <a:picLocks noChangeAspect="1"/>
          </p:cNvPicPr>
          <p:nvPr/>
        </p:nvPicPr>
        <p:blipFill>
          <a:blip r:embed="rId3"/>
          <a:stretch>
            <a:fillRect/>
          </a:stretch>
        </p:blipFill>
        <p:spPr>
          <a:xfrm>
            <a:off x="8314603" y="1706880"/>
            <a:ext cx="2412451" cy="4915164"/>
          </a:xfrm>
          <a:prstGeom prst="rect">
            <a:avLst/>
          </a:prstGeom>
        </p:spPr>
      </p:pic>
      <p:sp>
        <p:nvSpPr>
          <p:cNvPr id="4" name="Rectángulo 3"/>
          <p:cNvSpPr/>
          <p:nvPr/>
        </p:nvSpPr>
        <p:spPr>
          <a:xfrm>
            <a:off x="899160" y="2695694"/>
            <a:ext cx="5634876" cy="369332"/>
          </a:xfrm>
          <a:prstGeom prst="rect">
            <a:avLst/>
          </a:prstGeom>
        </p:spPr>
        <p:txBody>
          <a:bodyPr wrap="none">
            <a:spAutoFit/>
          </a:bodyPr>
          <a:lstStyle/>
          <a:p>
            <a:r>
              <a:rPr lang="es-CO" dirty="0">
                <a:solidFill>
                  <a:srgbClr val="4A4A4A"/>
                </a:solidFill>
                <a:latin typeface="Open Sans"/>
              </a:rPr>
              <a:t>Se utiliza para seleccionar entre un rango de valores.</a:t>
            </a:r>
            <a:endParaRPr lang="es-CO" dirty="0"/>
          </a:p>
        </p:txBody>
      </p:sp>
    </p:spTree>
    <p:extLst>
      <p:ext uri="{BB962C8B-B14F-4D97-AF65-F5344CB8AC3E}">
        <p14:creationId xmlns:p14="http://schemas.microsoft.com/office/powerpoint/2010/main" val="3884958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n-001" dirty="0" smtClean="0">
                <a:solidFill>
                  <a:schemeClr val="bg1"/>
                </a:solidFill>
                <a:latin typeface="Work Sans Medium" pitchFamily="2" charset="77"/>
              </a:rPr>
              <a:t>TextField</a:t>
            </a:r>
            <a:endParaRPr lang="es-CO" dirty="0">
              <a:solidFill>
                <a:schemeClr val="bg1"/>
              </a:solidFill>
              <a:latin typeface="Work Sans Medium" pitchFamily="2" charset="77"/>
            </a:endParaRPr>
          </a:p>
        </p:txBody>
      </p:sp>
      <p:sp>
        <p:nvSpPr>
          <p:cNvPr id="8" name="Rectángulo 7"/>
          <p:cNvSpPr/>
          <p:nvPr/>
        </p:nvSpPr>
        <p:spPr>
          <a:xfrm>
            <a:off x="899160" y="2155597"/>
            <a:ext cx="6096000" cy="369332"/>
          </a:xfrm>
          <a:prstGeom prst="rect">
            <a:avLst/>
          </a:prstGeom>
        </p:spPr>
        <p:txBody>
          <a:bodyPr>
            <a:spAutoFit/>
          </a:bodyPr>
          <a:lstStyle/>
          <a:p>
            <a:pPr algn="just"/>
            <a:endParaRPr lang="es-CO" dirty="0"/>
          </a:p>
        </p:txBody>
      </p:sp>
      <p:pic>
        <p:nvPicPr>
          <p:cNvPr id="5" name="Imagen 4"/>
          <p:cNvPicPr>
            <a:picLocks noChangeAspect="1"/>
          </p:cNvPicPr>
          <p:nvPr/>
        </p:nvPicPr>
        <p:blipFill>
          <a:blip r:embed="rId3"/>
          <a:stretch>
            <a:fillRect/>
          </a:stretch>
        </p:blipFill>
        <p:spPr>
          <a:xfrm>
            <a:off x="8110256" y="1554480"/>
            <a:ext cx="2545361" cy="5151120"/>
          </a:xfrm>
          <a:prstGeom prst="rect">
            <a:avLst/>
          </a:prstGeom>
        </p:spPr>
      </p:pic>
      <p:sp>
        <p:nvSpPr>
          <p:cNvPr id="6" name="Rectángulo 5"/>
          <p:cNvSpPr/>
          <p:nvPr/>
        </p:nvSpPr>
        <p:spPr>
          <a:xfrm>
            <a:off x="899160" y="2524929"/>
            <a:ext cx="6096000" cy="923330"/>
          </a:xfrm>
          <a:prstGeom prst="rect">
            <a:avLst/>
          </a:prstGeom>
        </p:spPr>
        <p:txBody>
          <a:bodyPr>
            <a:spAutoFit/>
          </a:bodyPr>
          <a:lstStyle/>
          <a:p>
            <a:r>
              <a:rPr lang="es-ES" dirty="0">
                <a:solidFill>
                  <a:srgbClr val="4A4A4A"/>
                </a:solidFill>
                <a:latin typeface="Open Sans"/>
              </a:rPr>
              <a:t>Un campo de texto permite al usuario introducir texto, ya sea con el teclado de hardware o con un teclado en pantalla.</a:t>
            </a:r>
            <a:endParaRPr lang="es-CO" dirty="0"/>
          </a:p>
        </p:txBody>
      </p:sp>
    </p:spTree>
    <p:extLst>
      <p:ext uri="{BB962C8B-B14F-4D97-AF65-F5344CB8AC3E}">
        <p14:creationId xmlns:p14="http://schemas.microsoft.com/office/powerpoint/2010/main" val="23639165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n-001" dirty="0" smtClean="0">
                <a:solidFill>
                  <a:schemeClr val="bg1"/>
                </a:solidFill>
                <a:latin typeface="Work Sans Medium" pitchFamily="2" charset="77"/>
              </a:rPr>
              <a:t>ElevatedButton</a:t>
            </a:r>
            <a:endParaRPr lang="es-CO" dirty="0">
              <a:solidFill>
                <a:schemeClr val="bg1"/>
              </a:solidFill>
              <a:latin typeface="Work Sans Medium" pitchFamily="2" charset="77"/>
            </a:endParaRPr>
          </a:p>
        </p:txBody>
      </p:sp>
      <p:sp>
        <p:nvSpPr>
          <p:cNvPr id="8" name="Rectángulo 7"/>
          <p:cNvSpPr/>
          <p:nvPr/>
        </p:nvSpPr>
        <p:spPr>
          <a:xfrm>
            <a:off x="899160" y="2155597"/>
            <a:ext cx="6096000" cy="369332"/>
          </a:xfrm>
          <a:prstGeom prst="rect">
            <a:avLst/>
          </a:prstGeom>
        </p:spPr>
        <p:txBody>
          <a:bodyPr>
            <a:spAutoFit/>
          </a:bodyPr>
          <a:lstStyle/>
          <a:p>
            <a:pPr algn="just"/>
            <a:endParaRPr lang="es-CO" dirty="0"/>
          </a:p>
        </p:txBody>
      </p:sp>
      <p:pic>
        <p:nvPicPr>
          <p:cNvPr id="3" name="Imagen 2"/>
          <p:cNvPicPr>
            <a:picLocks noChangeAspect="1"/>
          </p:cNvPicPr>
          <p:nvPr/>
        </p:nvPicPr>
        <p:blipFill>
          <a:blip r:embed="rId3"/>
          <a:stretch>
            <a:fillRect/>
          </a:stretch>
        </p:blipFill>
        <p:spPr>
          <a:xfrm>
            <a:off x="8597305" y="1557964"/>
            <a:ext cx="2553612" cy="5090369"/>
          </a:xfrm>
          <a:prstGeom prst="rect">
            <a:avLst/>
          </a:prstGeom>
        </p:spPr>
      </p:pic>
      <p:sp>
        <p:nvSpPr>
          <p:cNvPr id="4" name="Rectángulo 3"/>
          <p:cNvSpPr/>
          <p:nvPr/>
        </p:nvSpPr>
        <p:spPr>
          <a:xfrm>
            <a:off x="899160" y="2340263"/>
            <a:ext cx="6096000" cy="2031325"/>
          </a:xfrm>
          <a:prstGeom prst="rect">
            <a:avLst/>
          </a:prstGeom>
        </p:spPr>
        <p:txBody>
          <a:bodyPr>
            <a:spAutoFit/>
          </a:bodyPr>
          <a:lstStyle/>
          <a:p>
            <a:pPr algn="just"/>
            <a:r>
              <a:rPr lang="es-ES" dirty="0">
                <a:solidFill>
                  <a:srgbClr val="4A4A4A"/>
                </a:solidFill>
                <a:latin typeface="Open Sans"/>
              </a:rPr>
              <a:t>Un "botón elevado" de Material </a:t>
            </a:r>
            <a:r>
              <a:rPr lang="es-ES" dirty="0" err="1">
                <a:solidFill>
                  <a:srgbClr val="4A4A4A"/>
                </a:solidFill>
                <a:latin typeface="Open Sans"/>
              </a:rPr>
              <a:t>Design</a:t>
            </a:r>
            <a:r>
              <a:rPr lang="es-ES" dirty="0">
                <a:solidFill>
                  <a:srgbClr val="4A4A4A"/>
                </a:solidFill>
                <a:latin typeface="Open Sans"/>
              </a:rPr>
              <a:t>.</a:t>
            </a:r>
          </a:p>
          <a:p>
            <a:pPr algn="just"/>
            <a:r>
              <a:rPr lang="es-ES" dirty="0">
                <a:solidFill>
                  <a:srgbClr val="4A4A4A"/>
                </a:solidFill>
                <a:latin typeface="Open Sans"/>
              </a:rPr>
              <a:t>Use botones elevados para agregar dimensión a una situación que de otro modo sería mayormente plana diseños, por ejemplo, en largas listas de contenido ocupadas o en amplias Espacios. Evite usar botones elevados en contenido ya elevado como cuadros de diálogo o tarjetas.</a:t>
            </a:r>
            <a:endParaRPr lang="es-ES" b="0" i="0" dirty="0">
              <a:solidFill>
                <a:srgbClr val="4A4A4A"/>
              </a:solidFill>
              <a:effectLst/>
              <a:latin typeface="Open Sans"/>
            </a:endParaRPr>
          </a:p>
        </p:txBody>
      </p:sp>
    </p:spTree>
    <p:extLst>
      <p:ext uri="{BB962C8B-B14F-4D97-AF65-F5344CB8AC3E}">
        <p14:creationId xmlns:p14="http://schemas.microsoft.com/office/powerpoint/2010/main" val="3202787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n-001" dirty="0" smtClean="0">
                <a:solidFill>
                  <a:schemeClr val="bg1"/>
                </a:solidFill>
                <a:latin typeface="Work Sans Medium" pitchFamily="2" charset="77"/>
              </a:rPr>
              <a:t>FloatingActionButton</a:t>
            </a:r>
            <a:endParaRPr lang="es-CO" dirty="0">
              <a:solidFill>
                <a:schemeClr val="bg1"/>
              </a:solidFill>
              <a:latin typeface="Work Sans Medium" pitchFamily="2" charset="77"/>
            </a:endParaRPr>
          </a:p>
        </p:txBody>
      </p:sp>
      <p:sp>
        <p:nvSpPr>
          <p:cNvPr id="8" name="Rectángulo 7"/>
          <p:cNvSpPr/>
          <p:nvPr/>
        </p:nvSpPr>
        <p:spPr>
          <a:xfrm>
            <a:off x="899160" y="2155597"/>
            <a:ext cx="6096000" cy="369332"/>
          </a:xfrm>
          <a:prstGeom prst="rect">
            <a:avLst/>
          </a:prstGeom>
        </p:spPr>
        <p:txBody>
          <a:bodyPr>
            <a:spAutoFit/>
          </a:bodyPr>
          <a:lstStyle/>
          <a:p>
            <a:pPr algn="just"/>
            <a:endParaRPr lang="es-CO" dirty="0"/>
          </a:p>
        </p:txBody>
      </p:sp>
      <p:pic>
        <p:nvPicPr>
          <p:cNvPr id="5" name="Imagen 4"/>
          <p:cNvPicPr>
            <a:picLocks noChangeAspect="1"/>
          </p:cNvPicPr>
          <p:nvPr/>
        </p:nvPicPr>
        <p:blipFill>
          <a:blip r:embed="rId3"/>
          <a:stretch>
            <a:fillRect/>
          </a:stretch>
        </p:blipFill>
        <p:spPr>
          <a:xfrm>
            <a:off x="8582071" y="1436044"/>
            <a:ext cx="2594563" cy="5232082"/>
          </a:xfrm>
          <a:prstGeom prst="rect">
            <a:avLst/>
          </a:prstGeom>
        </p:spPr>
      </p:pic>
      <p:sp>
        <p:nvSpPr>
          <p:cNvPr id="7" name="Rectángulo 6"/>
          <p:cNvSpPr/>
          <p:nvPr/>
        </p:nvSpPr>
        <p:spPr>
          <a:xfrm>
            <a:off x="701040" y="2228819"/>
            <a:ext cx="6096000" cy="2031325"/>
          </a:xfrm>
          <a:prstGeom prst="rect">
            <a:avLst/>
          </a:prstGeom>
        </p:spPr>
        <p:txBody>
          <a:bodyPr>
            <a:spAutoFit/>
          </a:bodyPr>
          <a:lstStyle/>
          <a:p>
            <a:pPr algn="just"/>
            <a:r>
              <a:rPr lang="es-ES" dirty="0"/>
              <a:t>Un botón de acción flotante de Material </a:t>
            </a:r>
            <a:r>
              <a:rPr lang="es-ES" dirty="0" err="1"/>
              <a:t>Design</a:t>
            </a:r>
            <a:r>
              <a:rPr lang="es-ES" dirty="0"/>
              <a:t>.</a:t>
            </a:r>
          </a:p>
          <a:p>
            <a:pPr algn="just"/>
            <a:endParaRPr lang="es-ES" dirty="0"/>
          </a:p>
          <a:p>
            <a:pPr algn="just"/>
            <a:r>
              <a:rPr lang="es-ES" dirty="0"/>
              <a:t>Un botón de acción flotante es un botón de icono circular que se desplaza sobre el contenido para promover una acción primaria en la aplicación. Los botones de acción flotantes son más comúnmente utilizado en el campo </a:t>
            </a:r>
            <a:r>
              <a:rPr lang="es-ES" dirty="0" err="1"/>
              <a:t>Scaffold.floatingActionButton</a:t>
            </a:r>
            <a:endParaRPr lang="es-CO" dirty="0"/>
          </a:p>
        </p:txBody>
      </p:sp>
    </p:spTree>
    <p:extLst>
      <p:ext uri="{BB962C8B-B14F-4D97-AF65-F5344CB8AC3E}">
        <p14:creationId xmlns:p14="http://schemas.microsoft.com/office/powerpoint/2010/main" val="68628190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6021</TotalTime>
  <Words>714</Words>
  <Application>Microsoft Office PowerPoint</Application>
  <PresentationFormat>Panorámica</PresentationFormat>
  <Paragraphs>89</Paragraphs>
  <Slides>12</Slides>
  <Notes>7</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12</vt:i4>
      </vt:variant>
    </vt:vector>
  </HeadingPairs>
  <TitlesOfParts>
    <vt:vector size="21" baseType="lpstr">
      <vt:lpstr>Arial</vt:lpstr>
      <vt:lpstr>Calibri</vt:lpstr>
      <vt:lpstr>Calibri Light</vt:lpstr>
      <vt:lpstr>Open Sans</vt:lpstr>
      <vt:lpstr>Work Sans</vt:lpstr>
      <vt:lpstr>Work Sans Black</vt:lpstr>
      <vt:lpstr>Work Sans Light</vt:lpstr>
      <vt:lpstr>Work Sans Medium</vt:lpstr>
      <vt:lpstr>Tema de Office</vt:lpstr>
      <vt:lpstr>Presentación de PowerPoint</vt:lpstr>
      <vt:lpstr>Que son los StatefullWidgets</vt:lpstr>
      <vt:lpstr>BottomNavigationBar</vt:lpstr>
      <vt:lpstr>CheckBox</vt:lpstr>
      <vt:lpstr>RadionButton</vt:lpstr>
      <vt:lpstr>Slider</vt:lpstr>
      <vt:lpstr>TextField</vt:lpstr>
      <vt:lpstr>ElevatedButton</vt:lpstr>
      <vt:lpstr>FloatingActionButton</vt:lpstr>
      <vt:lpstr>DateTimePicker</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SENA</cp:lastModifiedBy>
  <cp:revision>62</cp:revision>
  <dcterms:created xsi:type="dcterms:W3CDTF">2020-10-01T23:51:28Z</dcterms:created>
  <dcterms:modified xsi:type="dcterms:W3CDTF">2023-10-27T22:20:09Z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